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7" r:id="rId3"/>
    <p:sldId id="301" r:id="rId4"/>
    <p:sldId id="298" r:id="rId5"/>
    <p:sldId id="258" r:id="rId6"/>
    <p:sldId id="294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-104" y="-2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8/27/13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8/27/13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8/27/13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8/27/13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hyperlink" Target="http://www.watertreepress.com/stat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Social Science Research Design and Statistics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2/e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Rovai, Jason D. Baker, and Michael K. Ponton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Creating a Histogram Using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Legacy Dialogs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 smtClean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/>
                <a:cs typeface="Times New Roman"/>
              </a:rPr>
              <a:t>IBM</a:t>
            </a:r>
            <a:r>
              <a:rPr lang="en-US" sz="1200" dirty="0">
                <a:latin typeface="Times New Roman"/>
                <a:cs typeface="Times New Roman"/>
              </a:rPr>
              <a:t>®</a:t>
            </a:r>
            <a:r>
              <a:rPr lang="en-US" sz="1200" dirty="0" smtClean="0">
                <a:latin typeface="Times New Roman"/>
                <a:cs typeface="Times New Roman"/>
              </a:rPr>
              <a:t> SPSS</a:t>
            </a:r>
            <a:r>
              <a:rPr lang="en-US" sz="1200" dirty="0">
                <a:latin typeface="Times New Roman"/>
                <a:cs typeface="Times New Roman"/>
              </a:rPr>
              <a:t>®</a:t>
            </a:r>
            <a:r>
              <a:rPr lang="en-US" sz="1200" dirty="0" smtClean="0">
                <a:latin typeface="Times New Roman"/>
                <a:cs typeface="Times New Roman"/>
              </a:rPr>
              <a:t> Screen </a:t>
            </a:r>
            <a:r>
              <a:rPr lang="en-US" sz="1200" dirty="0">
                <a:latin typeface="Times New Roman"/>
                <a:cs typeface="Times New Roman"/>
              </a:rPr>
              <a:t>P</a:t>
            </a:r>
            <a:r>
              <a:rPr lang="en-US" sz="1200" dirty="0" smtClean="0">
                <a:latin typeface="Times New Roman"/>
                <a:cs typeface="Times New Roman"/>
              </a:rPr>
              <a:t>rints </a:t>
            </a:r>
            <a:r>
              <a:rPr lang="en-US" sz="1200" dirty="0">
                <a:latin typeface="Times New Roman"/>
                <a:cs typeface="Times New Roman"/>
              </a:rPr>
              <a:t>Courtesy of International Business Machines Corporation, </a:t>
            </a:r>
            <a:endParaRPr lang="en-US" sz="1200" dirty="0" smtClean="0">
              <a:latin typeface="Times New Roman"/>
              <a:cs typeface="Times New Roman"/>
            </a:endParaRPr>
          </a:p>
          <a:p>
            <a:pPr algn="ctr"/>
            <a:r>
              <a:rPr lang="en-US" sz="1200" dirty="0" smtClean="0">
                <a:latin typeface="Times New Roman"/>
                <a:cs typeface="Times New Roman"/>
              </a:rPr>
              <a:t>© </a:t>
            </a:r>
            <a:r>
              <a:rPr lang="en-US" sz="1200" dirty="0">
                <a:latin typeface="Times New Roman"/>
                <a:cs typeface="Times New Roman"/>
              </a:rPr>
              <a:t>International Business Machines Corporation.</a:t>
            </a:r>
          </a:p>
        </p:txBody>
      </p:sp>
      <p:pic>
        <p:nvPicPr>
          <p:cNvPr id="7" name="Picture 6" descr="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2759899" cy="356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Creating a Histogram Using Legacy Dialogs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histogram is an example of a frequency curve that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depicts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dataset. It is constructed by dividing the range of continuous data into equal-sized adjacent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bins. 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each bin, a rectangle is constructed with an area proportional to the number of observations falling into that bin.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plotted on the x-axis and frequencies (the number of cases accumulated in each bin) are plotted on the y-axis.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Histograms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similar to bar charts. However, with bar charts, each column represents a group defined by a categorical variable. In contrast, with histograms, each column represents a group defined by a continuous variable. Typically, there are no spaces between columns in a histogram while bar charts include spaces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Histograms are useful in evaluating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shape of a distribution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Symmetry,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skewness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kurtosis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Modality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Presence of outliers</a:t>
            </a:r>
          </a:p>
        </p:txBody>
      </p:sp>
    </p:spTree>
    <p:extLst>
      <p:ext uri="{BB962C8B-B14F-4D97-AF65-F5344CB8AC3E}">
        <p14:creationId xmlns:p14="http://schemas.microsoft.com/office/powerpoint/2010/main" val="58440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2057400"/>
            <a:ext cx="3379013" cy="369332"/>
          </a:xfrm>
          <a:prstGeom prst="rect">
            <a:avLst/>
          </a:prstGeom>
          <a:solidFill>
            <a:srgbClr val="001667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 Open the dataset </a:t>
            </a:r>
            <a:r>
              <a:rPr lang="en-US" i="1" dirty="0" err="1" smtClean="0"/>
              <a:t>Motivation.sav</a:t>
            </a:r>
            <a:r>
              <a:rPr lang="en-US" dirty="0" smtClean="0"/>
              <a:t>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5000" y="3276600"/>
            <a:ext cx="5247073" cy="1477328"/>
          </a:xfrm>
          <a:prstGeom prst="rect">
            <a:avLst/>
          </a:prstGeom>
          <a:solidFill>
            <a:srgbClr val="00166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TASK</a:t>
            </a:r>
          </a:p>
          <a:p>
            <a:pPr algn="ctr"/>
            <a:r>
              <a:rPr lang="en-US" dirty="0" smtClean="0"/>
              <a:t> Create a histogram of alienation with a normal curve overlay using Legacy Dialogs.*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Note: *Alternatively, SPSS Chart Builder can be used.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2590800"/>
            <a:ext cx="5524500" cy="369332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001667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1667"/>
                </a:solidFill>
              </a:rPr>
              <a:t>File available at </a:t>
            </a:r>
            <a:r>
              <a:rPr lang="en-US" dirty="0" smtClean="0">
                <a:solidFill>
                  <a:srgbClr val="001667"/>
                </a:solidFill>
                <a:hlinkClick r:id="rId3"/>
              </a:rPr>
              <a:t>http://www.watertreepress.com/stats</a:t>
            </a:r>
            <a:endParaRPr lang="en-US" dirty="0" smtClean="0">
              <a:solidFill>
                <a:srgbClr val="0016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3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3-08-14 at 3.18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958"/>
            <a:ext cx="9144000" cy="544646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0" y="3200400"/>
            <a:ext cx="2998387" cy="369332"/>
          </a:xfrm>
          <a:prstGeom prst="rect">
            <a:avLst/>
          </a:prstGeom>
          <a:solidFill>
            <a:srgbClr val="001667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Follow the menu as indicated.  </a:t>
            </a:r>
          </a:p>
        </p:txBody>
      </p:sp>
    </p:spTree>
    <p:extLst>
      <p:ext uri="{BB962C8B-B14F-4D97-AF65-F5344CB8AC3E}">
        <p14:creationId xmlns:p14="http://schemas.microsoft.com/office/powerpoint/2010/main" val="153719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8-14 at 3.22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544236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2438400"/>
            <a:ext cx="3030790" cy="1200329"/>
          </a:xfrm>
          <a:prstGeom prst="rect">
            <a:avLst/>
          </a:prstGeom>
          <a:solidFill>
            <a:srgbClr val="001667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Move variable Alienation to the </a:t>
            </a:r>
            <a:r>
              <a:rPr lang="en-US" b="1" dirty="0" smtClean="0"/>
              <a:t>Variable: </a:t>
            </a:r>
            <a:r>
              <a:rPr lang="en-US" dirty="0" smtClean="0"/>
              <a:t>box. Check the </a:t>
            </a:r>
            <a:r>
              <a:rPr lang="en-US" b="1" dirty="0" smtClean="0"/>
              <a:t>Display normal curve </a:t>
            </a:r>
            <a:r>
              <a:rPr lang="en-US" dirty="0" smtClean="0"/>
              <a:t>box and</a:t>
            </a:r>
          </a:p>
          <a:p>
            <a:pPr algn="ctr"/>
            <a:r>
              <a:rPr lang="en-US" dirty="0" smtClean="0"/>
              <a:t>click OK.</a:t>
            </a:r>
          </a:p>
        </p:txBody>
      </p:sp>
      <p:sp>
        <p:nvSpPr>
          <p:cNvPr id="6" name="Oval 5"/>
          <p:cNvSpPr/>
          <p:nvPr/>
        </p:nvSpPr>
        <p:spPr>
          <a:xfrm>
            <a:off x="2514600" y="1981200"/>
            <a:ext cx="1295400" cy="381000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33600" y="2286001"/>
            <a:ext cx="457200" cy="304800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72000" y="4724400"/>
            <a:ext cx="5334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02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3-08-15 at 11.25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838200"/>
            <a:ext cx="6437586" cy="53340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5334000" cy="369332"/>
          </a:xfrm>
          <a:prstGeom prst="rect">
            <a:avLst/>
          </a:prstGeom>
          <a:solidFill>
            <a:srgbClr val="00166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SPSS Output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1905000"/>
            <a:ext cx="3429000" cy="4247317"/>
          </a:xfrm>
          <a:prstGeom prst="rect">
            <a:avLst/>
          </a:prstGeom>
          <a:solidFill>
            <a:srgbClr val="001667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constructed histogram is displayed in the SPSS output window.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To copy the  graph, click on it to </a:t>
            </a:r>
            <a:r>
              <a:rPr lang="en-US" dirty="0" smtClean="0"/>
              <a:t>highlight </a:t>
            </a:r>
            <a:r>
              <a:rPr lang="en-US" dirty="0"/>
              <a:t>it and select Copy from the SPSS Edit menu</a:t>
            </a:r>
            <a:r>
              <a:rPr lang="en-US" dirty="0" smtClean="0"/>
              <a:t>. You can now paste the histogram in a word processing document.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The Chart Editor can be used to change the appearance of the histogram. Simply double click the chart in the SPSS Output window to launch the Chart Editor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53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 of Presentation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480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Social Science Research Design and Statistics, 2/e Alfred P. Rovai, Jason D. Baker, and Michael K. Ponton</vt:lpstr>
      <vt:lpstr>Creating a Histogram Using Legacy Dialogs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Alfred P. Rovai</dc:creator>
  <cp:keywords/>
  <dc:description/>
  <cp:lastModifiedBy>Alfred Rovai</cp:lastModifiedBy>
  <cp:revision>148</cp:revision>
  <dcterms:created xsi:type="dcterms:W3CDTF">2013-06-04T13:30:25Z</dcterms:created>
  <dcterms:modified xsi:type="dcterms:W3CDTF">2013-08-27T10:17:20Z</dcterms:modified>
  <cp:category/>
</cp:coreProperties>
</file>